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sldIdLst>
    <p:sldId id="274" r:id="rId2"/>
    <p:sldId id="258" r:id="rId3"/>
    <p:sldId id="266" r:id="rId4"/>
    <p:sldId id="259" r:id="rId5"/>
    <p:sldId id="269" r:id="rId6"/>
    <p:sldId id="260" r:id="rId7"/>
    <p:sldId id="271" r:id="rId8"/>
    <p:sldId id="261" r:id="rId9"/>
    <p:sldId id="273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Màu chủ đề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>
        <p:scale>
          <a:sx n="1" d="2"/>
          <a:sy n="1" d="2"/>
        </p:scale>
        <p:origin x="-1956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61D5DB-7384-E441-9A1A-0BE4AF01E61D}" type="datetimeFigureOut">
              <a:rPr lang="vi-VN" smtClean="0"/>
              <a:pPr/>
              <a:t>22/10/2021</a:t>
            </a:fld>
            <a:endParaRPr lang="vi-VN"/>
          </a:p>
        </p:txBody>
      </p:sp>
      <p:sp>
        <p:nvSpPr>
          <p:cNvPr id="4" name="Chỗ dành sẵn cho Hình ảnh của Bản chiế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Chỗ dành sẵn cho Ghi chú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790EE6-8B6C-714C-B2BE-05B73A9BCBEC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2655162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C2D1-8965-453B-95C8-83750B84EE3F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D8551-9E6B-4584-BA74-75D82C11B8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C2D1-8965-453B-95C8-83750B84EE3F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D8551-9E6B-4584-BA74-75D82C11B8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C2D1-8965-453B-95C8-83750B84EE3F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D8551-9E6B-4584-BA74-75D82C11B8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C2D1-8965-453B-95C8-83750B84EE3F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D8551-9E6B-4584-BA74-75D82C11B8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C2D1-8965-453B-95C8-83750B84EE3F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D8551-9E6B-4584-BA74-75D82C11B8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C2D1-8965-453B-95C8-83750B84EE3F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D8551-9E6B-4584-BA74-75D82C11B8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C2D1-8965-453B-95C8-83750B84EE3F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D8551-9E6B-4584-BA74-75D82C11B8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C2D1-8965-453B-95C8-83750B84EE3F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D8551-9E6B-4584-BA74-75D82C11B8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C2D1-8965-453B-95C8-83750B84EE3F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D8551-9E6B-4584-BA74-75D82C11B8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C2D1-8965-453B-95C8-83750B84EE3F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D8551-9E6B-4584-BA74-75D82C11B8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C2D1-8965-453B-95C8-83750B84EE3F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D8551-9E6B-4584-BA74-75D82C11B8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DCEC2D1-8965-453B-95C8-83750B84EE3F}" type="datetimeFigureOut">
              <a:rPr lang="en-US" smtClean="0"/>
              <a:pPr/>
              <a:t>10/22/2021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84D8551-9E6B-4584-BA74-75D82C11B87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ộp Văn bản 4">
            <a:extLst>
              <a:ext uri="{FF2B5EF4-FFF2-40B4-BE49-F238E27FC236}">
                <a16:creationId xmlns:a16="http://schemas.microsoft.com/office/drawing/2014/main" xmlns="" id="{F4E46A4D-C090-B940-AC5E-0F9AF56EAD3F}"/>
              </a:ext>
            </a:extLst>
          </p:cNvPr>
          <p:cNvSpPr txBox="1"/>
          <p:nvPr/>
        </p:nvSpPr>
        <p:spPr>
          <a:xfrm>
            <a:off x="215915" y="539789"/>
            <a:ext cx="8312728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8:  MẠCH KHUẾCH ĐẠI</a:t>
            </a:r>
            <a:r>
              <a:rPr lang="vi-VN" sz="4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4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MẠCH TẠO XUNG</a:t>
            </a:r>
            <a:endParaRPr lang="vi-VN" sz="4400"/>
          </a:p>
        </p:txBody>
      </p:sp>
      <p:sp>
        <p:nvSpPr>
          <p:cNvPr id="2" name="Cuộn: Ngang 1">
            <a:extLst>
              <a:ext uri="{FF2B5EF4-FFF2-40B4-BE49-F238E27FC236}">
                <a16:creationId xmlns:a16="http://schemas.microsoft.com/office/drawing/2014/main" xmlns="" id="{B8BE3475-A269-E645-B6D6-827A3E3DEACF}"/>
              </a:ext>
            </a:extLst>
          </p:cNvPr>
          <p:cNvSpPr/>
          <p:nvPr/>
        </p:nvSpPr>
        <p:spPr>
          <a:xfrm>
            <a:off x="1110612" y="1986339"/>
            <a:ext cx="6922775" cy="3779441"/>
          </a:xfrm>
          <a:prstGeom prst="horizont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vi-VN" sz="32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hiểu chức năng, sơ đồ và nguyên lý làm việc của: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vi-VN" sz="32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 khuếch đại thuật toán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vi-VN" sz="32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 tạo xung đơn giản</a:t>
            </a:r>
          </a:p>
        </p:txBody>
      </p:sp>
    </p:spTree>
    <p:extLst>
      <p:ext uri="{BB962C8B-B14F-4D97-AF65-F5344CB8AC3E}">
        <p14:creationId xmlns:p14="http://schemas.microsoft.com/office/powerpoint/2010/main" xmlns="" val="5153416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1150" y="304800"/>
            <a:ext cx="8534400" cy="6324600"/>
          </a:xfrm>
        </p:spPr>
        <p:txBody>
          <a:bodyPr/>
          <a:lstStyle/>
          <a:p>
            <a:pPr marL="45720" indent="0">
              <a:buNone/>
            </a:pPr>
            <a:endParaRPr lang="en-US"/>
          </a:p>
          <a:p>
            <a:pPr marL="45720" indent="0">
              <a:buNone/>
            </a:pP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6475" y="380999"/>
            <a:ext cx="8378350" cy="4396119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08450" y="5023712"/>
            <a:ext cx="8534400" cy="1170349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 algn="l">
              <a:buNone/>
            </a:pPr>
            <a:r>
              <a:rPr 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C1,C2 : TỤ ĐIỆN                             R1,R2 : ĐIỆN TRỞ TẢI MẮC COLECTO</a:t>
            </a:r>
            <a:br>
              <a:rPr 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T1,T2 : TRANZITO                          R3,R4 : ĐIỆN TRỞ ĐỊNH THIÊN</a:t>
            </a:r>
          </a:p>
        </p:txBody>
      </p:sp>
    </p:spTree>
    <p:extLst>
      <p:ext uri="{BB962C8B-B14F-4D97-AF65-F5344CB8AC3E}">
        <p14:creationId xmlns:p14="http://schemas.microsoft.com/office/powerpoint/2010/main" xmlns="" val="2884017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66700" y="266700"/>
            <a:ext cx="8610600" cy="3843989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b) Nguyên lí làm việc</a:t>
            </a:r>
          </a:p>
          <a:p>
            <a:pPr marL="45720" indent="0">
              <a:buNone/>
            </a:pPr>
            <a:endParaRPr 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en-US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Hình ảnh 3">
            <a:extLst>
              <a:ext uri="{FF2B5EF4-FFF2-40B4-BE49-F238E27FC236}">
                <a16:creationId xmlns:a16="http://schemas.microsoft.com/office/drawing/2014/main" xmlns="" id="{B0BB124F-5D01-CA41-A860-3BDA91FFBD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03479" y="965198"/>
            <a:ext cx="5937042" cy="2853627"/>
          </a:xfrm>
          <a:prstGeom prst="rect">
            <a:avLst/>
          </a:prstGeom>
        </p:spPr>
      </p:pic>
      <p:sp>
        <p:nvSpPr>
          <p:cNvPr id="5" name="Hộp Văn bản 4">
            <a:extLst>
              <a:ext uri="{FF2B5EF4-FFF2-40B4-BE49-F238E27FC236}">
                <a16:creationId xmlns:a16="http://schemas.microsoft.com/office/drawing/2014/main" xmlns="" id="{F3A1494D-CFD1-F84A-872E-47E50562F36E}"/>
              </a:ext>
            </a:extLst>
          </p:cNvPr>
          <p:cNvSpPr txBox="1"/>
          <p:nvPr/>
        </p:nvSpPr>
        <p:spPr>
          <a:xfrm>
            <a:off x="636806" y="4322683"/>
            <a:ext cx="781294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" indent="0">
              <a:buNone/>
            </a:pPr>
            <a:r>
              <a:rPr lang="vi-VN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 điện bao gồm 2 tầng khuếch đại có ghép từ colectơ tầng này sang bazơ tầng kia thông qua các tụ điện.</a:t>
            </a:r>
            <a:br>
              <a:rPr lang="vi-VN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vi-VN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R1, R2: điện trở tải mắc colectơ.</a:t>
            </a:r>
            <a:br>
              <a:rPr lang="vi-VN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vi-VN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R3, R4: điện trở định thiên tạo dòng Ib mở cửa để tranzito làm việc.</a:t>
            </a:r>
            <a:endParaRPr lang="en-US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94590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04800" y="304800"/>
            <a:ext cx="8534400" cy="6248400"/>
          </a:xfrm>
        </p:spPr>
        <p:txBody>
          <a:bodyPr>
            <a:noAutofit/>
          </a:bodyPr>
          <a:lstStyle/>
          <a:p>
            <a:pPr marL="45720" indent="0">
              <a:buNone/>
            </a:pPr>
            <a:endParaRPr lang="en-US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en-US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en-US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en-US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en-US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vi-VN" sz="24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Trường hợp đặc biệt T1 và T2 giống nhau </a:t>
            </a:r>
          </a:p>
          <a:p>
            <a:pPr marL="45720" indent="0">
              <a:buNone/>
            </a:pPr>
            <a:r>
              <a:rPr lang="vi-VN" sz="24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R1 = R2, R3= R4 = R, C1 = C2 = C thì ta sẽ được xung đa hài đối xứng với độ rộng xung </a:t>
            </a:r>
            <a:r>
              <a:rPr lang="el-GR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</a:t>
            </a:r>
            <a:r>
              <a:rPr lang="vi-VN" sz="24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0,7 RC và chu kỳ TX = 1,4 RC</a:t>
            </a:r>
            <a:endParaRPr lang="en-US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vi-VN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mới đóng điện, T1 và T2 đều dẫn điện.</a:t>
            </a:r>
            <a:br>
              <a:rPr lang="vi-VN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vi-VN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Ic1&gt; Ic2 =&gt; T1 dẫn điện, T2 bị khóa: có xung ra (1)</a:t>
            </a:r>
            <a:br>
              <a:rPr lang="vi-VN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vi-VN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C1 phóng điện, C2 tích điện qua T1 =&gt; T1 khóa, T2 dẫn điện: có xung ra (2).</a:t>
            </a:r>
            <a:br>
              <a:rPr lang="vi-VN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vi-VN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T2 thông, C2 và C1 được nạp phóng điện qua T2 =&gt; T2 khóa, T1 dẫn điện =&gt; </a:t>
            </a:r>
            <a:r>
              <a:rPr 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vi-VN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 về (1).</a:t>
            </a:r>
            <a:br>
              <a:rPr lang="vi-VN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vi-VN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 trình làm việc cứ thế tiếp diễn để tạo xung.</a:t>
            </a:r>
            <a:endParaRPr lang="en-US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en-US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2000" y="152400"/>
            <a:ext cx="7620000" cy="2362200"/>
          </a:xfrm>
          <a:prstGeom prst="rect">
            <a:avLst/>
          </a:prstGeom>
        </p:spPr>
      </p:pic>
      <p:sp>
        <p:nvSpPr>
          <p:cNvPr id="2" name="Hộp Văn bản 1">
            <a:extLst>
              <a:ext uri="{FF2B5EF4-FFF2-40B4-BE49-F238E27FC236}">
                <a16:creationId xmlns:a16="http://schemas.microsoft.com/office/drawing/2014/main" xmlns="" id="{DF10895B-CAB9-304F-85D9-6BB5D22EA6EF}"/>
              </a:ext>
            </a:extLst>
          </p:cNvPr>
          <p:cNvSpPr txBox="1"/>
          <p:nvPr/>
        </p:nvSpPr>
        <p:spPr>
          <a:xfrm>
            <a:off x="304800" y="3429000"/>
            <a:ext cx="834529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Khi đóng điện, ngẫu nhiên một Tranzito mở còn Tranzito tắt.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Nhưng chỉ sau thời gian Tranzito đang mở lại tắt và Tranzito đang tắt lại mở.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Chính quá rình phóng nạp của hai tụ điện đã làm thay đổi điện áp mở tắt của hai Tranzito.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Quá trình cứ như vậy theo chu kì để tạo xung.</a:t>
            </a:r>
          </a:p>
        </p:txBody>
      </p:sp>
    </p:spTree>
    <p:extLst>
      <p:ext uri="{BB962C8B-B14F-4D97-AF65-F5344CB8AC3E}">
        <p14:creationId xmlns:p14="http://schemas.microsoft.com/office/powerpoint/2010/main" xmlns="" val="1991310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27425" y="4443957"/>
            <a:ext cx="8225680" cy="2288385"/>
          </a:xfrm>
          <a:noFill/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vi-VN" sz="3200" b="1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3200" b="1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32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 mạch khuếch đại tín hiệu điện về mặt điện áp, dòng điện, công suất.</a:t>
            </a:r>
            <a:endParaRPr lang="vi-VN" sz="3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sz="3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en-US" sz="3200" i="1">
              <a:ln>
                <a:solidFill>
                  <a:schemeClr val="accent1"/>
                </a:solidFill>
              </a:ln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Bong bóng Ý nghĩ: Hình đám mây 3">
            <a:extLst>
              <a:ext uri="{FF2B5EF4-FFF2-40B4-BE49-F238E27FC236}">
                <a16:creationId xmlns:a16="http://schemas.microsoft.com/office/drawing/2014/main" xmlns="" id="{D21E6C92-1B48-5842-AA4D-D41E707CB769}"/>
              </a:ext>
            </a:extLst>
          </p:cNvPr>
          <p:cNvSpPr/>
          <p:nvPr/>
        </p:nvSpPr>
        <p:spPr>
          <a:xfrm>
            <a:off x="5199874" y="1687629"/>
            <a:ext cx="3653231" cy="2133871"/>
          </a:xfrm>
          <a:prstGeom prst="cloudCallout">
            <a:avLst>
              <a:gd name="adj1" fmla="val -37806"/>
              <a:gd name="adj2" fmla="val 80686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 năng của mạch khuếch đại là gì?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E841C2AF-7A48-6649-9695-3E50750FF99A}"/>
              </a:ext>
            </a:extLst>
          </p:cNvPr>
          <p:cNvSpPr txBox="1">
            <a:spLocks/>
          </p:cNvSpPr>
          <p:nvPr/>
        </p:nvSpPr>
        <p:spPr>
          <a:xfrm>
            <a:off x="478984" y="470455"/>
            <a:ext cx="6512511" cy="594717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Georgia" pitchFamily="18" charset="0"/>
              <a:buNone/>
            </a:pPr>
            <a:r>
              <a:rPr lang="vi-VN" sz="24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vi-VN" sz="2400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sz="24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MẠCH KHUẾCH ĐẠI</a:t>
            </a:r>
            <a:r>
              <a:rPr lang="vi-VN" sz="2400" u="sng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400" u="sng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vi-VN" sz="24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i="1">
              <a:ln>
                <a:solidFill>
                  <a:schemeClr val="accent1"/>
                </a:solidFill>
              </a:ln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xmlns="" id="{9838DFD4-4C66-734B-BE76-C655512FCC16}"/>
              </a:ext>
            </a:extLst>
          </p:cNvPr>
          <p:cNvSpPr txBox="1">
            <a:spLocks/>
          </p:cNvSpPr>
          <p:nvPr/>
        </p:nvSpPr>
        <p:spPr>
          <a:xfrm>
            <a:off x="478984" y="878270"/>
            <a:ext cx="4905397" cy="49813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Georgia" pitchFamily="18" charset="0"/>
              <a:buNone/>
            </a:pPr>
            <a:r>
              <a:rPr lang="en-US" sz="2400" b="1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vi-VN" sz="2400" b="1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 năng của mạch khuếch đại:</a:t>
            </a:r>
            <a:endParaRPr lang="vi-VN" sz="24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Bong bóng Ý nghĩ: Hình đám mây 9">
            <a:extLst>
              <a:ext uri="{FF2B5EF4-FFF2-40B4-BE49-F238E27FC236}">
                <a16:creationId xmlns:a16="http://schemas.microsoft.com/office/drawing/2014/main" xmlns="" id="{8283941B-8DED-2942-AA6F-8C7540A0098A}"/>
              </a:ext>
            </a:extLst>
          </p:cNvPr>
          <p:cNvSpPr/>
          <p:nvPr/>
        </p:nvSpPr>
        <p:spPr>
          <a:xfrm>
            <a:off x="4442990" y="1454758"/>
            <a:ext cx="4072157" cy="2288385"/>
          </a:xfrm>
          <a:prstGeom prst="cloudCallout">
            <a:avLst>
              <a:gd name="adj1" fmla="val -56292"/>
              <a:gd name="adj2" fmla="val 807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  <a:p>
            <a:pPr algn="ctr"/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Thế nào là khuếch đại tín hiệu?</a:t>
            </a:r>
          </a:p>
        </p:txBody>
      </p:sp>
      <p:sp>
        <p:nvSpPr>
          <p:cNvPr id="12" name="Hộp Văn bản 11">
            <a:extLst>
              <a:ext uri="{FF2B5EF4-FFF2-40B4-BE49-F238E27FC236}">
                <a16:creationId xmlns:a16="http://schemas.microsoft.com/office/drawing/2014/main" xmlns="" id="{21008866-7ED5-8548-9B62-03A68B41A2C1}"/>
              </a:ext>
            </a:extLst>
          </p:cNvPr>
          <p:cNvSpPr txBox="1"/>
          <p:nvPr/>
        </p:nvSpPr>
        <p:spPr>
          <a:xfrm>
            <a:off x="689256" y="4499284"/>
            <a:ext cx="78814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vi-VN" sz="3200" i="1">
                <a:latin typeface="Times New Roman" panose="02020603050405020304" pitchFamily="18" charset="0"/>
                <a:cs typeface="Times New Roman" panose="02020603050405020304" pitchFamily="18" charset="0"/>
              </a:rPr>
              <a:t>Là làm tăng biên độ của tín hiệu mà không làm thay đổi tần số của nó.</a:t>
            </a:r>
          </a:p>
        </p:txBody>
      </p:sp>
    </p:spTree>
    <p:extLst>
      <p:ext uri="{BB962C8B-B14F-4D97-AF65-F5344CB8AC3E}">
        <p14:creationId xmlns:p14="http://schemas.microsoft.com/office/powerpoint/2010/main" xmlns="" val="1181826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4" grpId="0" animBg="1"/>
      <p:bldP spid="4" grpId="1" animBg="1"/>
      <p:bldP spid="5" grpId="0"/>
      <p:bldP spid="9" grpId="0"/>
      <p:bldP spid="10" grpId="0" animBg="1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3A28620D-A926-0A43-A979-083334B0947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2071" y="1036390"/>
            <a:ext cx="8152141" cy="5254832"/>
          </a:xfrm>
        </p:spPr>
        <p:txBody>
          <a:bodyPr anchor="t">
            <a:noAutofit/>
          </a:bodyPr>
          <a:lstStyle/>
          <a:p>
            <a:pPr marL="45720" indent="0">
              <a:buNone/>
            </a:pPr>
            <a:r>
              <a:rPr lang="vi-VN" sz="280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r>
              <a:rPr lang="en-US" sz="2800" b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🔹</a:t>
            </a:r>
            <a:r>
              <a:rPr lang="vi-VN" sz="2800" b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IC khuếch đại thuật toán OA ( operational Amplifier ) :</a:t>
            </a:r>
          </a:p>
          <a:p>
            <a:r>
              <a:rPr lang="vi-VN" sz="2800">
                <a:latin typeface="Times New Roman" panose="02020603050405020304" pitchFamily="18" charset="0"/>
                <a:cs typeface="Times New Roman" panose="02020603050405020304" pitchFamily="18" charset="0"/>
              </a:rPr>
              <a:t>Là bộ khuếch đại dòng một chiều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>
                <a:latin typeface="Times New Roman" panose="02020603050405020304" pitchFamily="18" charset="0"/>
                <a:cs typeface="Times New Roman" panose="02020603050405020304" pitchFamily="18" charset="0"/>
              </a:rPr>
              <a:t>Gồm nhiều tầng</a:t>
            </a:r>
          </a:p>
          <a:p>
            <a:r>
              <a:rPr lang="vi-VN" sz="2800">
                <a:latin typeface="Times New Roman" panose="02020603050405020304" pitchFamily="18" charset="0"/>
                <a:cs typeface="Times New Roman" panose="02020603050405020304" pitchFamily="18" charset="0"/>
              </a:rPr>
              <a:t>Ghép trực tiếp </a:t>
            </a:r>
          </a:p>
          <a:p>
            <a:r>
              <a:rPr lang="vi-VN" sz="2800">
                <a:latin typeface="Times New Roman" panose="02020603050405020304" pitchFamily="18" charset="0"/>
                <a:cs typeface="Times New Roman" panose="02020603050405020304" pitchFamily="18" charset="0"/>
              </a:rPr>
              <a:t>Có hệ số khuếch đại lớn </a:t>
            </a:r>
          </a:p>
          <a:p>
            <a:r>
              <a:rPr lang="vi-VN" sz="2800">
                <a:latin typeface="Times New Roman" panose="02020603050405020304" pitchFamily="18" charset="0"/>
                <a:cs typeface="Times New Roman" panose="02020603050405020304" pitchFamily="18" charset="0"/>
              </a:rPr>
              <a:t>Có hai đầu vào và một đầu ra .</a:t>
            </a:r>
          </a:p>
        </p:txBody>
      </p:sp>
      <p:sp>
        <p:nvSpPr>
          <p:cNvPr id="2" name="Hộp Văn bản 1">
            <a:extLst>
              <a:ext uri="{FF2B5EF4-FFF2-40B4-BE49-F238E27FC236}">
                <a16:creationId xmlns:a16="http://schemas.microsoft.com/office/drawing/2014/main" xmlns="" id="{C67FBF2B-501B-FB40-A8C6-BFD584DA40A2}"/>
              </a:ext>
            </a:extLst>
          </p:cNvPr>
          <p:cNvSpPr txBox="1"/>
          <p:nvPr/>
        </p:nvSpPr>
        <p:spPr>
          <a:xfrm>
            <a:off x="452071" y="566778"/>
            <a:ext cx="81521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vi-VN" sz="2400" b="1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Sơ đồ và nguyên lí làm việc của mạch khuếch đại:</a:t>
            </a:r>
            <a:br>
              <a:rPr lang="vi-VN" sz="2400" b="1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vi-VN" sz="2400" b="1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Giới thiệu về IC khuếch đại thuật toán và mạch khuếch đại dùng IC:</a:t>
            </a:r>
            <a:endParaRPr lang="vi-VN" sz="2400"/>
          </a:p>
        </p:txBody>
      </p:sp>
      <p:sp>
        <p:nvSpPr>
          <p:cNvPr id="4" name="Bong bóng Ý nghĩ: Hình đám mây 3">
            <a:extLst>
              <a:ext uri="{FF2B5EF4-FFF2-40B4-BE49-F238E27FC236}">
                <a16:creationId xmlns:a16="http://schemas.microsoft.com/office/drawing/2014/main" xmlns="" id="{9D1E7185-4825-7D43-BA4A-6AC339EAC96A}"/>
              </a:ext>
            </a:extLst>
          </p:cNvPr>
          <p:cNvSpPr/>
          <p:nvPr/>
        </p:nvSpPr>
        <p:spPr>
          <a:xfrm>
            <a:off x="4177279" y="340723"/>
            <a:ext cx="4692912" cy="2852767"/>
          </a:xfrm>
          <a:prstGeom prst="cloudCallout">
            <a:avLst>
              <a:gd name="adj1" fmla="val -59940"/>
              <a:gd name="adj2" fmla="val 91828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Theo các bạn linh kiện nào có thể sử dụng cho mạch khuyếch đại?</a:t>
            </a:r>
          </a:p>
        </p:txBody>
      </p:sp>
    </p:spTree>
    <p:extLst>
      <p:ext uri="{BB962C8B-B14F-4D97-AF65-F5344CB8AC3E}">
        <p14:creationId xmlns:p14="http://schemas.microsoft.com/office/powerpoint/2010/main" xmlns="" val="2195780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4" grpId="0" animBg="1"/>
      <p:bldP spid="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886" y="2007641"/>
            <a:ext cx="5326204" cy="306906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sz="240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 hiệu IC thuật toán khuếch </a:t>
            </a:r>
            <a:r>
              <a:rPr lang="vi-VN" sz="240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endParaRPr lang="en-US" sz="240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en-US" sz="240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+E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: nguồn vào d</a:t>
            </a:r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</a:p>
          <a:p>
            <a:pPr marL="45720" indent="0">
              <a:buNone/>
            </a:pPr>
            <a:r>
              <a:rPr lang="en-US" sz="240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-E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: nguồn vào âm</a:t>
            </a:r>
          </a:p>
          <a:p>
            <a:pPr marL="45720" indent="0">
              <a:buNone/>
            </a:pPr>
            <a:r>
              <a:rPr lang="en-US" sz="240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UVK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: Đầu vào không </a:t>
            </a:r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(+)</a:t>
            </a:r>
          </a:p>
          <a:p>
            <a:pPr marL="45720" indent="0">
              <a:buNone/>
            </a:pPr>
            <a:r>
              <a:rPr lang="en-US" sz="240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UVĐ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: Đầu vào </a:t>
            </a:r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đả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o (-)</a:t>
            </a:r>
          </a:p>
          <a:p>
            <a:pPr marL="45720" indent="0">
              <a:buNone/>
            </a:pPr>
            <a:r>
              <a:rPr lang="en-US" sz="240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Ura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: Đầu ra</a:t>
            </a:r>
          </a:p>
          <a:p>
            <a:pPr marL="45720" indent="0">
              <a:buNone/>
            </a:pP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38735" y="2026905"/>
            <a:ext cx="4405265" cy="3049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605334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êu đề 1">
            <a:extLst>
              <a:ext uri="{FF2B5EF4-FFF2-40B4-BE49-F238E27FC236}">
                <a16:creationId xmlns:a16="http://schemas.microsoft.com/office/drawing/2014/main" xmlns="" id="{0DFDE442-EDAF-E34E-8B7F-D28052001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0800000" flipV="1">
            <a:off x="0" y="499111"/>
            <a:ext cx="6986246" cy="695471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400" b="1">
                <a:solidFill>
                  <a:schemeClr val="accent4">
                    <a:lumMod val="50000"/>
                  </a:schemeClr>
                </a:solidFill>
              </a:rPr>
              <a:t>🔹</a:t>
            </a:r>
            <a:r>
              <a:rPr lang="vi-VN" sz="2400" b="1">
                <a:solidFill>
                  <a:schemeClr val="accent4">
                    <a:lumMod val="50000"/>
                  </a:schemeClr>
                </a:solidFill>
              </a:rPr>
              <a:t> Mạch khuếch đại thuận toán dùng IC :</a:t>
            </a:r>
          </a:p>
        </p:txBody>
      </p:sp>
      <p:sp>
        <p:nvSpPr>
          <p:cNvPr id="10" name="Chỗ dành sẵn cho Nội dung 2">
            <a:extLst>
              <a:ext uri="{FF2B5EF4-FFF2-40B4-BE49-F238E27FC236}">
                <a16:creationId xmlns:a16="http://schemas.microsoft.com/office/drawing/2014/main" xmlns="" id="{6B631DFF-1FFE-F44B-898C-0FCC346B4983}"/>
              </a:ext>
            </a:extLst>
          </p:cNvPr>
          <p:cNvSpPr txBox="1">
            <a:spLocks noGrp="1"/>
          </p:cNvSpPr>
          <p:nvPr>
            <p:ph sz="quarter" idx="13"/>
          </p:nvPr>
        </p:nvSpPr>
        <p:spPr>
          <a:xfrm rot="10800000" flipV="1">
            <a:off x="356422" y="4189207"/>
            <a:ext cx="7891365" cy="72160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/>
              <a:t>➡️ Khi tín hiệu đưa đến (Uvđ)  thì tín hiệu ra ( Ura) ngược dấu với U</a:t>
            </a:r>
            <a:r>
              <a:rPr lang="vi-VN" baseline="-25000"/>
              <a:t>VĐ</a:t>
            </a:r>
            <a:r>
              <a:rPr lang="vi-VN"/>
              <a:t> .</a:t>
            </a:r>
          </a:p>
        </p:txBody>
      </p:sp>
      <p:pic>
        <p:nvPicPr>
          <p:cNvPr id="12" name="Hình ảnh 11">
            <a:extLst>
              <a:ext uri="{FF2B5EF4-FFF2-40B4-BE49-F238E27FC236}">
                <a16:creationId xmlns:a16="http://schemas.microsoft.com/office/drawing/2014/main" xmlns="" id="{3DBA1DD7-BC8F-3F4B-A087-D05BDC98CD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2548" y="990886"/>
            <a:ext cx="5622284" cy="2575656"/>
          </a:xfrm>
          <a:prstGeom prst="rect">
            <a:avLst/>
          </a:prstGeom>
        </p:spPr>
      </p:pic>
      <p:sp>
        <p:nvSpPr>
          <p:cNvPr id="2" name="Bong bóng Lời nói: Hình bầu dục 1">
            <a:extLst>
              <a:ext uri="{FF2B5EF4-FFF2-40B4-BE49-F238E27FC236}">
                <a16:creationId xmlns:a16="http://schemas.microsoft.com/office/drawing/2014/main" xmlns="" id="{DFE30030-94F2-214B-9E1D-32D8ABD5B902}"/>
              </a:ext>
            </a:extLst>
          </p:cNvPr>
          <p:cNvSpPr/>
          <p:nvPr/>
        </p:nvSpPr>
        <p:spPr>
          <a:xfrm>
            <a:off x="6472243" y="912957"/>
            <a:ext cx="2214691" cy="2647731"/>
          </a:xfrm>
          <a:prstGeom prst="wedgeEllipseCallout">
            <a:avLst>
              <a:gd name="adj1" fmla="val -36924"/>
              <a:gd name="adj2" fmla="val 72487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Khi đưa tín hiệu vào vđ thì tín hiệu ra ntn?</a:t>
            </a:r>
          </a:p>
        </p:txBody>
      </p:sp>
      <p:sp>
        <p:nvSpPr>
          <p:cNvPr id="4" name="Bong bóng Lời nói: Hình bầu dục 3">
            <a:extLst>
              <a:ext uri="{FF2B5EF4-FFF2-40B4-BE49-F238E27FC236}">
                <a16:creationId xmlns:a16="http://schemas.microsoft.com/office/drawing/2014/main" xmlns="" id="{300165AC-3806-3B48-9577-74B6BEA9EA0A}"/>
              </a:ext>
            </a:extLst>
          </p:cNvPr>
          <p:cNvSpPr/>
          <p:nvPr/>
        </p:nvSpPr>
        <p:spPr>
          <a:xfrm>
            <a:off x="5977423" y="1194583"/>
            <a:ext cx="2709511" cy="2184378"/>
          </a:xfrm>
          <a:prstGeom prst="wedgeEllipseCallout">
            <a:avLst>
              <a:gd name="adj1" fmla="val -37805"/>
              <a:gd name="adj2" fmla="val 96642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40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đưa tín hiệu vào vk thì tín hiệu ra ntn?</a:t>
            </a:r>
            <a:endParaRPr lang="vi-VN" sz="2400">
              <a:solidFill>
                <a:schemeClr val="accent6"/>
              </a:solidFill>
            </a:endParaRP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xmlns="" id="{FBAF26A7-FCAC-D742-9B1B-8BDC7D2B3E0B}"/>
              </a:ext>
            </a:extLst>
          </p:cNvPr>
          <p:cNvSpPr txBox="1"/>
          <p:nvPr/>
        </p:nvSpPr>
        <p:spPr>
          <a:xfrm>
            <a:off x="602548" y="4495318"/>
            <a:ext cx="72378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➡️ Khi tín hiệu đưa đến  (U</a:t>
            </a:r>
            <a:r>
              <a:rPr lang="vi-VN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VK</a:t>
            </a:r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) thì tín hiệu ra (Ura) cùng dấu với  U</a:t>
            </a:r>
            <a:r>
              <a:rPr lang="vi-VN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VK </a:t>
            </a:r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xmlns="" val="1915085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build="p"/>
      <p:bldP spid="10" grpId="1" build="p"/>
      <p:bldP spid="2" grpId="0" animBg="1"/>
      <p:bldP spid="2" grpId="1" animBg="1"/>
      <p:bldP spid="4" grpId="0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 rot="10800000" flipV="1">
            <a:off x="182562" y="986672"/>
            <a:ext cx="4076700" cy="2600104"/>
          </a:xfrm>
        </p:spPr>
        <p:txBody>
          <a:bodyPr>
            <a:noAutofit/>
          </a:bodyPr>
          <a:lstStyle/>
          <a:p>
            <a:endParaRPr 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vi-VN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ht </a:t>
            </a:r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:Điện trở hồi tiếp.</a:t>
            </a:r>
            <a:endParaRPr lang="en-US" sz="2400" baseline="-25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VK: đầu vào không đảo(điểm chung của mạch điện).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vi-VN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: nối từ đầu vào đến VĐ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Hình ảnh 5">
            <a:extLst>
              <a:ext uri="{FF2B5EF4-FFF2-40B4-BE49-F238E27FC236}">
                <a16:creationId xmlns:a16="http://schemas.microsoft.com/office/drawing/2014/main" xmlns="" id="{2F218CC9-8603-A741-BD73-30CF77A9B5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0800000" flipH="1" flipV="1">
            <a:off x="4513239" y="637161"/>
            <a:ext cx="4385131" cy="2369342"/>
          </a:xfrm>
          <a:prstGeom prst="rect">
            <a:avLst/>
          </a:prstGeom>
        </p:spPr>
      </p:pic>
      <p:sp>
        <p:nvSpPr>
          <p:cNvPr id="4" name="Hộp Văn bản 3">
            <a:extLst>
              <a:ext uri="{FF2B5EF4-FFF2-40B4-BE49-F238E27FC236}">
                <a16:creationId xmlns:a16="http://schemas.microsoft.com/office/drawing/2014/main" xmlns="" id="{830F6D3B-448C-7445-82A3-139CFBA11E1C}"/>
              </a:ext>
            </a:extLst>
          </p:cNvPr>
          <p:cNvSpPr txBox="1"/>
          <p:nvPr/>
        </p:nvSpPr>
        <p:spPr>
          <a:xfrm>
            <a:off x="435788" y="175495"/>
            <a:ext cx="80928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vi-VN" sz="24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b) Nguyên lý làm của m</a:t>
            </a:r>
            <a:r>
              <a:rPr lang="en-US" sz="24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ạch khuếch </a:t>
            </a:r>
            <a:r>
              <a:rPr lang="vi-VN" sz="24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4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4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iện áp dùng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OA</a:t>
            </a:r>
            <a:endParaRPr lang="vi-VN" sz="2400"/>
          </a:p>
        </p:txBody>
      </p:sp>
      <p:sp>
        <p:nvSpPr>
          <p:cNvPr id="9" name="Tiêu đề 8">
            <a:extLst>
              <a:ext uri="{FF2B5EF4-FFF2-40B4-BE49-F238E27FC236}">
                <a16:creationId xmlns:a16="http://schemas.microsoft.com/office/drawing/2014/main" xmlns="" id="{D0E64292-1FD6-EC4B-9A11-FD7314E964F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12725" y="3236913"/>
            <a:ext cx="809307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vi-V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Mạch hồi tiếp âm thông qua. Đầu vào không đảo được nối với điểm chung của mạch điện ( Nối đất).</a:t>
            </a:r>
          </a:p>
          <a:p>
            <a:pPr algn="l"/>
            <a:r>
              <a:rPr lang="vi-V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Tín hiệu vào qua đưa vào đầu vào không đảo của OA.</a:t>
            </a:r>
          </a:p>
          <a:p>
            <a:pPr algn="l"/>
            <a:r>
              <a:rPr lang="vi-V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Kết quả ngược pha với và đã được khuếch đại</a:t>
            </a:r>
          </a:p>
        </p:txBody>
      </p:sp>
      <p:pic>
        <p:nvPicPr>
          <p:cNvPr id="2" name="Hình ảnh 5">
            <a:extLst>
              <a:ext uri="{FF2B5EF4-FFF2-40B4-BE49-F238E27FC236}">
                <a16:creationId xmlns:a16="http://schemas.microsoft.com/office/drawing/2014/main" xmlns="" id="{337082D0-6F6B-1D41-8DF0-A0A7FA1BAE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25645" y="637160"/>
            <a:ext cx="7305630" cy="2758485"/>
          </a:xfrm>
          <a:prstGeom prst="rect">
            <a:avLst/>
          </a:prstGeom>
        </p:spPr>
      </p:pic>
      <p:sp>
        <p:nvSpPr>
          <p:cNvPr id="7" name="Hộp Văn bản 6">
            <a:extLst>
              <a:ext uri="{FF2B5EF4-FFF2-40B4-BE49-F238E27FC236}">
                <a16:creationId xmlns:a16="http://schemas.microsoft.com/office/drawing/2014/main" xmlns="" id="{4ADD0556-299F-6245-881F-CFB306397D79}"/>
              </a:ext>
            </a:extLst>
          </p:cNvPr>
          <p:cNvSpPr txBox="1"/>
          <p:nvPr/>
        </p:nvSpPr>
        <p:spPr>
          <a:xfrm rot="10800000" flipV="1">
            <a:off x="4508422" y="2926000"/>
            <a:ext cx="4505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Sơ đồ khuếch  đại đảo dùng OA</a:t>
            </a: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xmlns="" id="{A9C08E45-07B4-1842-AE94-CF84E1966495}"/>
              </a:ext>
            </a:extLst>
          </p:cNvPr>
          <p:cNvSpPr txBox="1"/>
          <p:nvPr/>
        </p:nvSpPr>
        <p:spPr>
          <a:xfrm>
            <a:off x="631007" y="3760133"/>
            <a:ext cx="31798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vi-VN" sz="2800">
                <a:latin typeface="Times New Roman" panose="02020603050405020304" pitchFamily="18" charset="0"/>
                <a:cs typeface="Times New Roman" panose="02020603050405020304" pitchFamily="18" charset="0"/>
              </a:rPr>
              <a:t>Hệ số khuếch  đại: </a:t>
            </a:r>
          </a:p>
        </p:txBody>
      </p:sp>
      <p:pic>
        <p:nvPicPr>
          <p:cNvPr id="10" name="Hình ảnh 10">
            <a:extLst>
              <a:ext uri="{FF2B5EF4-FFF2-40B4-BE49-F238E27FC236}">
                <a16:creationId xmlns:a16="http://schemas.microsoft.com/office/drawing/2014/main" xmlns="" id="{3D08D163-D3DA-614B-A7E8-7502D4C08D5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25645" y="4456709"/>
            <a:ext cx="6096000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071267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9" grpId="0"/>
      <p:bldP spid="9" grpId="1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9210BC80-2566-594B-956F-2BEAA877DFD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42999" y="731520"/>
            <a:ext cx="7539653" cy="1393786"/>
          </a:xfrm>
        </p:spPr>
        <p:txBody>
          <a:bodyPr>
            <a:normAutofit/>
          </a:bodyPr>
          <a:lstStyle/>
          <a:p>
            <a:r>
              <a:rPr lang="vi-VN" sz="2800" b="1">
                <a:solidFill>
                  <a:srgbClr val="C00000"/>
                </a:solidFill>
              </a:rPr>
              <a:t>HÌNH ẢNH MINH HOẠ KHUẾCH ĐẠI</a:t>
            </a:r>
          </a:p>
        </p:txBody>
      </p:sp>
      <p:pic>
        <p:nvPicPr>
          <p:cNvPr id="4" name="Hình ảnh 4">
            <a:extLst>
              <a:ext uri="{FF2B5EF4-FFF2-40B4-BE49-F238E27FC236}">
                <a16:creationId xmlns:a16="http://schemas.microsoft.com/office/drawing/2014/main" xmlns="" id="{80F08399-24FC-4147-BBF1-A67F69096B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42998" y="2125305"/>
            <a:ext cx="7075266" cy="4211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72716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322263"/>
            <a:ext cx="7458075" cy="1203325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2400" b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MẠCH TẠO XUNG</a:t>
            </a:r>
            <a:endParaRPr lang="vi-VN" sz="2400" b="1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vi-VN" sz="2400" b="1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sz="2400" b="1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 n</a:t>
            </a:r>
            <a:r>
              <a:rPr lang="vi-VN" sz="2400" b="1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2400" b="1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 của mạch tạo xung</a:t>
            </a:r>
          </a:p>
          <a:p>
            <a:pPr marL="45720" indent="0">
              <a:buNone/>
            </a:pPr>
            <a:r>
              <a:rPr 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45720" indent="0">
              <a:buNone/>
            </a:pP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en-US" sz="24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en-US" sz="2400" b="1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Nổ: 14 Điểm 3">
            <a:extLst>
              <a:ext uri="{FF2B5EF4-FFF2-40B4-BE49-F238E27FC236}">
                <a16:creationId xmlns:a16="http://schemas.microsoft.com/office/drawing/2014/main" xmlns="" id="{94923BAF-B2A9-C64A-9A44-7F51AD0EC4ED}"/>
              </a:ext>
            </a:extLst>
          </p:cNvPr>
          <p:cNvSpPr/>
          <p:nvPr/>
        </p:nvSpPr>
        <p:spPr>
          <a:xfrm>
            <a:off x="3626561" y="322263"/>
            <a:ext cx="5185470" cy="4019787"/>
          </a:xfrm>
          <a:prstGeom prst="irregularSeal2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Theo các bạn thì chức năng của mạch tạo xung là gì?</a:t>
            </a: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xmlns="" id="{4955B365-F0E2-8B47-93DC-A65009310334}"/>
              </a:ext>
            </a:extLst>
          </p:cNvPr>
          <p:cNvSpPr txBox="1"/>
          <p:nvPr/>
        </p:nvSpPr>
        <p:spPr>
          <a:xfrm>
            <a:off x="715219" y="4882231"/>
            <a:ext cx="809681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iến </a:t>
            </a:r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ng l</a:t>
            </a:r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ượng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dòng </a:t>
            </a:r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iện một chiều thành n</a:t>
            </a:r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ng l</a:t>
            </a:r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ượng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dao </a:t>
            </a:r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iện có dạng xung và tần số theo yêu cầu</a:t>
            </a:r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400"/>
          </a:p>
        </p:txBody>
      </p:sp>
      <p:sp>
        <p:nvSpPr>
          <p:cNvPr id="2" name="Bong bóng Lời nói: Hình bầu dục 1">
            <a:extLst>
              <a:ext uri="{FF2B5EF4-FFF2-40B4-BE49-F238E27FC236}">
                <a16:creationId xmlns:a16="http://schemas.microsoft.com/office/drawing/2014/main" xmlns="" id="{05EC8EF9-CBB1-A94D-BF94-6955BE154356}"/>
              </a:ext>
            </a:extLst>
          </p:cNvPr>
          <p:cNvSpPr/>
          <p:nvPr/>
        </p:nvSpPr>
        <p:spPr>
          <a:xfrm>
            <a:off x="4571999" y="923926"/>
            <a:ext cx="4240031" cy="2625178"/>
          </a:xfrm>
          <a:prstGeom prst="wedgeEllipseCallout">
            <a:avLst>
              <a:gd name="adj1" fmla="val -36489"/>
              <a:gd name="adj2" fmla="val 5927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Xung là gì? Cho ví dụ về các dạng.</a:t>
            </a: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xmlns="" id="{2E308690-DF22-BE48-AA5E-4F845E0D0581}"/>
              </a:ext>
            </a:extLst>
          </p:cNvPr>
          <p:cNvSpPr txBox="1"/>
          <p:nvPr/>
        </p:nvSpPr>
        <p:spPr>
          <a:xfrm>
            <a:off x="715219" y="4150475"/>
            <a:ext cx="84800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Là 1 giao động điện, có hình răng cưa hay hình chữ nhật.</a:t>
            </a:r>
          </a:p>
        </p:txBody>
      </p:sp>
    </p:spTree>
    <p:extLst>
      <p:ext uri="{BB962C8B-B14F-4D97-AF65-F5344CB8AC3E}">
        <p14:creationId xmlns:p14="http://schemas.microsoft.com/office/powerpoint/2010/main" xmlns="" val="164537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4" grpId="1" animBg="1"/>
      <p:bldP spid="6" grpId="0"/>
      <p:bldP spid="6" grpId="1"/>
      <p:bldP spid="2" grpId="0" animBg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B38775A0-6173-C644-9308-35596916EEB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19824" y="367164"/>
            <a:ext cx="7655536" cy="1225209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vi-VN" sz="2400" b="1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sz="2400" b="1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vi-VN" sz="2400" b="1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400" b="1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b="1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và nguyên lí làm việc của mạch tạo xung</a:t>
            </a:r>
          </a:p>
          <a:p>
            <a:pPr marL="45720" indent="0">
              <a:buNone/>
            </a:pPr>
            <a:r>
              <a:rPr lang="en-US"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a) S</a:t>
            </a:r>
            <a:r>
              <a:rPr lang="vi-VN"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mạch </a:t>
            </a:r>
            <a:r>
              <a:rPr lang="vi-VN"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iện</a:t>
            </a:r>
          </a:p>
          <a:p>
            <a:pPr marL="45720" indent="0">
              <a:buNone/>
            </a:pPr>
            <a:endParaRPr lang="vi-VN" sz="2400"/>
          </a:p>
        </p:txBody>
      </p:sp>
      <p:sp>
        <p:nvSpPr>
          <p:cNvPr id="4" name="Hộp Văn bản 3">
            <a:extLst>
              <a:ext uri="{FF2B5EF4-FFF2-40B4-BE49-F238E27FC236}">
                <a16:creationId xmlns:a16="http://schemas.microsoft.com/office/drawing/2014/main" xmlns="" id="{2FF490BB-96F2-524A-B25D-025B077F8D5B}"/>
              </a:ext>
            </a:extLst>
          </p:cNvPr>
          <p:cNvSpPr txBox="1"/>
          <p:nvPr/>
        </p:nvSpPr>
        <p:spPr>
          <a:xfrm>
            <a:off x="808331" y="4800409"/>
            <a:ext cx="80158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vi-VN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ạch tạo ra các xung có dạng hình chữ nhật lặp lại theo chu kì và có 2 trạng thái cân bằng không ổn định</a:t>
            </a:r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400"/>
          </a:p>
        </p:txBody>
      </p:sp>
      <p:sp>
        <p:nvSpPr>
          <p:cNvPr id="5" name="Bong bóng Ý nghĩ: Hình đám mây 4">
            <a:extLst>
              <a:ext uri="{FF2B5EF4-FFF2-40B4-BE49-F238E27FC236}">
                <a16:creationId xmlns:a16="http://schemas.microsoft.com/office/drawing/2014/main" xmlns="" id="{6FC8A3B3-8665-1C4C-B177-53CAB3872739}"/>
              </a:ext>
            </a:extLst>
          </p:cNvPr>
          <p:cNvSpPr/>
          <p:nvPr/>
        </p:nvSpPr>
        <p:spPr>
          <a:xfrm>
            <a:off x="3660298" y="979768"/>
            <a:ext cx="5163877" cy="2582872"/>
          </a:xfrm>
          <a:prstGeom prst="cloudCallout">
            <a:avLst>
              <a:gd name="adj1" fmla="val -27889"/>
              <a:gd name="adj2" fmla="val 8444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Thế nào mà mạch tạo xung đa hài?</a:t>
            </a:r>
          </a:p>
        </p:txBody>
      </p:sp>
    </p:spTree>
    <p:extLst>
      <p:ext uri="{BB962C8B-B14F-4D97-AF65-F5344CB8AC3E}">
        <p14:creationId xmlns:p14="http://schemas.microsoft.com/office/powerpoint/2010/main" xmlns="" val="2350550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</p:bld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0</TotalTime>
  <Words>642</Words>
  <Application>Microsoft Office PowerPoint</Application>
  <PresentationFormat>On-screen Show (4:3)</PresentationFormat>
  <Paragraphs>77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Slipstream</vt:lpstr>
      <vt:lpstr>Slide 1</vt:lpstr>
      <vt:lpstr>Slide 2</vt:lpstr>
      <vt:lpstr>Slide 3</vt:lpstr>
      <vt:lpstr>Slide 4</vt:lpstr>
      <vt:lpstr>🔹 Mạch khuếch đại thuận toán dùng IC :</vt:lpstr>
      <vt:lpstr>Mạch hồi tiếp âm thông qua. Đầu vào không đảo được nối với điểm chung của mạch điện ( Nối đất). Tín hiệu vào qua đưa vào đầu vào không đảo của OA. Kết quả ngược pha với và đã được khuếch đại</vt:lpstr>
      <vt:lpstr>Slide 7</vt:lpstr>
      <vt:lpstr>Slide 8</vt:lpstr>
      <vt:lpstr>Slide 9</vt:lpstr>
      <vt:lpstr>C1,C2 : TỤ ĐIỆN                             R1,R2 : ĐIỆN TRỞ TẢI MẮC COLECTO  T1,T2 : TRANZITO                          R3,R4 : ĐIỆN TRỞ ĐỊNH THIÊN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THẦY VÀ CÁC BẠN  ĐÃ ĐẾN VỚI BÀI TRÌNH CHIẾU CỦA NHÓM CHÚNG EM</dc:title>
  <dc:creator>Windows User</dc:creator>
  <cp:lastModifiedBy>Finelaptop.vn</cp:lastModifiedBy>
  <cp:revision>9</cp:revision>
  <dcterms:created xsi:type="dcterms:W3CDTF">2019-08-28T22:12:20Z</dcterms:created>
  <dcterms:modified xsi:type="dcterms:W3CDTF">2021-10-22T00:48:45Z</dcterms:modified>
</cp:coreProperties>
</file>